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5"/>
    <p:sldMasterId id="214748370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BBA618-8C8D-43B0-A0CE-E3BF9CDDE16E}">
  <a:tblStyle styleId="{3DBBA618-8C8D-43B0-A0CE-E3BF9CDDE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B8949B5-023D-4576-876A-09C0F8D554B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49e25436b_1_6:notes"/>
          <p:cNvSpPr/>
          <p:nvPr>
            <p:ph idx="2" type="sldImg"/>
          </p:nvPr>
        </p:nvSpPr>
        <p:spPr>
          <a:xfrm>
            <a:off x="465885" y="1143179"/>
            <a:ext cx="59277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549e25436b_1_6:notes"/>
          <p:cNvSpPr txBox="1"/>
          <p:nvPr>
            <p:ph idx="1" type="body"/>
          </p:nvPr>
        </p:nvSpPr>
        <p:spPr>
          <a:xfrm>
            <a:off x="685802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56" name="Google Shape;256;g2549e25436b_1_6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d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79f27a405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79f27a405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79f27a405_6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879f27a405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79f27a405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79f27a405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5ccaff82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5ccaff82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49e2543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49e2543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49e25436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49e25436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49e25436b_1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49e25436b_1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2481f7a47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b2481f7a47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4ad1214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b4ad1214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eb4302d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eb4302d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549e25436b_1_403:notes"/>
          <p:cNvSpPr/>
          <p:nvPr>
            <p:ph idx="2" type="sldImg"/>
          </p:nvPr>
        </p:nvSpPr>
        <p:spPr>
          <a:xfrm>
            <a:off x="465885" y="1143179"/>
            <a:ext cx="59277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549e25436b_1_403:notes"/>
          <p:cNvSpPr txBox="1"/>
          <p:nvPr>
            <p:ph idx="1" type="body"/>
          </p:nvPr>
        </p:nvSpPr>
        <p:spPr>
          <a:xfrm>
            <a:off x="685802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29" name="Google Shape;329;g2549e25436b_1_403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d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Black">
  <p:cSld name="TITLE_1">
    <p:bg>
      <p:bgPr>
        <a:solidFill>
          <a:schemeClr val="dk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57875" y="3586175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_text_white">
  <p:cSld name="TITLE_AND_BODY_1_1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white">
  <p:cSld name="MAIN_POIN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525775" y="9601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_white">
  <p:cSld name="TITLE_AND_BODY_1_2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>
            <p:ph idx="2" type="pic"/>
          </p:nvPr>
        </p:nvSpPr>
        <p:spPr>
          <a:xfrm>
            <a:off x="2074675" y="1808750"/>
            <a:ext cx="1356900" cy="135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/>
          <p:nvPr>
            <p:ph idx="3" type="title"/>
          </p:nvPr>
        </p:nvSpPr>
        <p:spPr>
          <a:xfrm>
            <a:off x="517675" y="331085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4" type="title"/>
          </p:nvPr>
        </p:nvSpPr>
        <p:spPr>
          <a:xfrm>
            <a:off x="437450" y="361810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ext_black">
  <p:cSld name="TWO_OBJECTS_1_1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3727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white">
  <p:cSld name="MAIN_POINT_1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71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757875" y="3586175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ection_white">
  <p:cSld name="TITLE_AND_BODY_1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13653" y="4719519"/>
            <a:ext cx="17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514350" y="2083050"/>
            <a:ext cx="42006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6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photo_white">
  <p:cSld name="TITLE_AND_BODY_1_3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514350" y="1417275"/>
            <a:ext cx="420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7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84" name="Google Shape;84;p17"/>
          <p:cNvSpPr txBox="1"/>
          <p:nvPr>
            <p:ph idx="3" type="subTitle"/>
          </p:nvPr>
        </p:nvSpPr>
        <p:spPr>
          <a:xfrm>
            <a:off x="514350" y="2331675"/>
            <a:ext cx="4194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520372" y="2788950"/>
            <a:ext cx="4194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photo_white">
  <p:cSld name="TITLE_AND_BODY_1_4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514350" y="462675"/>
            <a:ext cx="475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8" name="Google Shape;8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525775" y="960150"/>
            <a:ext cx="4758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8"/>
          <p:cNvSpPr/>
          <p:nvPr>
            <p:ph idx="2" type="pic"/>
          </p:nvPr>
        </p:nvSpPr>
        <p:spPr>
          <a:xfrm>
            <a:off x="6017725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_white">
  <p:cSld name="TITLE_AND_BODY_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57875" y="4470100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59" y="205978"/>
            <a:ext cx="8230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Font typeface="Calibri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419600" y="4582593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">
  <p:cSld name="TITLE_AND_BODY_3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>
            <p:ph idx="2" type="pic"/>
          </p:nvPr>
        </p:nvSpPr>
        <p:spPr>
          <a:xfrm>
            <a:off x="2074675" y="1808750"/>
            <a:ext cx="1356900" cy="135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/>
          <p:nvPr>
            <p:ph idx="3" type="title"/>
          </p:nvPr>
        </p:nvSpPr>
        <p:spPr>
          <a:xfrm>
            <a:off x="517675" y="331085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4" type="title"/>
          </p:nvPr>
        </p:nvSpPr>
        <p:spPr>
          <a:xfrm>
            <a:off x="437450" y="361810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5">
  <p:cSld name="TITLE_AND_BODY_1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">
  <p:cSld name="TITLE_AND_BODY_1_5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106" name="Google Shape;10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Black_webinar">
  <p:cSld name="TITLE_1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10" name="Google Shape;110;p24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1" name="Google Shape;1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4"/>
          <p:cNvSpPr txBox="1"/>
          <p:nvPr>
            <p:ph idx="1" type="subTitle"/>
          </p:nvPr>
        </p:nvSpPr>
        <p:spPr>
          <a:xfrm>
            <a:off x="757875" y="3586175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4"/>
          <p:cNvSpPr txBox="1"/>
          <p:nvPr/>
        </p:nvSpPr>
        <p:spPr>
          <a:xfrm>
            <a:off x="757875" y="824950"/>
            <a:ext cx="1938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accent2"/>
                </a:solidFill>
              </a:rPr>
              <a:t>Webinar</a:t>
            </a:r>
            <a:endParaRPr b="1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Black">
  <p:cSld name="TITLE_1_4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16" name="Google Shape;116;p25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757875" y="3586175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">
  <p:cSld name="TITLE_AND_BODY_3"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1" name="Google Shape;12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/>
          <p:nvPr>
            <p:ph idx="2" type="pic"/>
          </p:nvPr>
        </p:nvSpPr>
        <p:spPr>
          <a:xfrm>
            <a:off x="2074675" y="1808750"/>
            <a:ext cx="1356900" cy="135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26"/>
          <p:cNvSpPr txBox="1"/>
          <p:nvPr>
            <p:ph idx="3" type="title"/>
          </p:nvPr>
        </p:nvSpPr>
        <p:spPr>
          <a:xfrm>
            <a:off x="517675" y="331085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4" type="title"/>
          </p:nvPr>
        </p:nvSpPr>
        <p:spPr>
          <a:xfrm>
            <a:off x="437450" y="361810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black">
  <p:cSld name="TITLE_AND_BODY_4_5_1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514350" y="960075"/>
            <a:ext cx="4900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514350" y="1569675"/>
            <a:ext cx="7958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3" type="body"/>
          </p:nvPr>
        </p:nvSpPr>
        <p:spPr>
          <a:xfrm>
            <a:off x="525775" y="20269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black">
  <p:cSld name="TITLE_AND_BODY_4_4_3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525775" y="9601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photo_black">
  <p:cSld name="TITLE_AND_BODY_4_4_2"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>
            <p:ph idx="1" type="subTitle"/>
          </p:nvPr>
        </p:nvSpPr>
        <p:spPr>
          <a:xfrm>
            <a:off x="514350" y="1417275"/>
            <a:ext cx="420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type="title"/>
          </p:nvPr>
        </p:nvSpPr>
        <p:spPr>
          <a:xfrm>
            <a:off x="514350" y="462675"/>
            <a:ext cx="4200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9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41" name="Google Shape;141;p29"/>
          <p:cNvSpPr txBox="1"/>
          <p:nvPr>
            <p:ph idx="3" type="subTitle"/>
          </p:nvPr>
        </p:nvSpPr>
        <p:spPr>
          <a:xfrm>
            <a:off x="514350" y="2331675"/>
            <a:ext cx="4194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29"/>
          <p:cNvSpPr txBox="1"/>
          <p:nvPr>
            <p:ph idx="4" type="body"/>
          </p:nvPr>
        </p:nvSpPr>
        <p:spPr>
          <a:xfrm>
            <a:off x="520372" y="2788950"/>
            <a:ext cx="4194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ection_black">
  <p:cSld name="TITLE_AND_BODY_4_4_2_1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>
            <p:ph type="title"/>
          </p:nvPr>
        </p:nvSpPr>
        <p:spPr>
          <a:xfrm>
            <a:off x="514350" y="2083050"/>
            <a:ext cx="42006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30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_black">
  <p:cSld name="TITLE_1_2"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49" name="Google Shape;149;p31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0" name="Google Shape;1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1"/>
          <p:cNvSpPr txBox="1"/>
          <p:nvPr>
            <p:ph idx="1" type="subTitle"/>
          </p:nvPr>
        </p:nvSpPr>
        <p:spPr>
          <a:xfrm>
            <a:off x="757875" y="4470100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black">
  <p:cSld name="TITLE_AND_BODY_4_5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514350" y="960075"/>
            <a:ext cx="4900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subTitle"/>
          </p:nvPr>
        </p:nvSpPr>
        <p:spPr>
          <a:xfrm>
            <a:off x="514350" y="1569675"/>
            <a:ext cx="7958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3" type="body"/>
          </p:nvPr>
        </p:nvSpPr>
        <p:spPr>
          <a:xfrm>
            <a:off x="525775" y="20269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photo_white 1">
  <p:cSld name="TITLE_AND_BODY_1_4_1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/>
          <p:nvPr>
            <p:ph idx="2" type="pic"/>
          </p:nvPr>
        </p:nvSpPr>
        <p:spPr>
          <a:xfrm>
            <a:off x="6017725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type="title"/>
          </p:nvPr>
        </p:nvSpPr>
        <p:spPr>
          <a:xfrm>
            <a:off x="514350" y="462675"/>
            <a:ext cx="475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525775" y="960150"/>
            <a:ext cx="4758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">
  <p:cSld name="TITLE_AND_BODY_4_3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514350" y="960075"/>
            <a:ext cx="4900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14350" y="1569675"/>
            <a:ext cx="7958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525775" y="20269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_text_white">
  <p:cSld name="TITLE_AND_BODY_1_1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white">
  <p:cSld name="MAIN_POINT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525775" y="9601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_white">
  <p:cSld name="TITLE_AND_BODY_1_2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71" name="Google Shape;17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/>
          <p:nvPr>
            <p:ph idx="2" type="pic"/>
          </p:nvPr>
        </p:nvSpPr>
        <p:spPr>
          <a:xfrm>
            <a:off x="2074675" y="1808750"/>
            <a:ext cx="1356900" cy="135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3" name="Google Shape;173;p36"/>
          <p:cNvSpPr txBox="1"/>
          <p:nvPr>
            <p:ph idx="3" type="title"/>
          </p:nvPr>
        </p:nvSpPr>
        <p:spPr>
          <a:xfrm>
            <a:off x="517675" y="331085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36"/>
          <p:cNvSpPr txBox="1"/>
          <p:nvPr>
            <p:ph idx="4" type="title"/>
          </p:nvPr>
        </p:nvSpPr>
        <p:spPr>
          <a:xfrm>
            <a:off x="437450" y="3618100"/>
            <a:ext cx="447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ext_black">
  <p:cSld name="TWO_OBJECTS_1_1"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3727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white">
  <p:cSld name="MAIN_POINT_1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179" name="Google Shape;17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8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38"/>
          <p:cNvSpPr txBox="1"/>
          <p:nvPr>
            <p:ph idx="1" type="subTitle"/>
          </p:nvPr>
        </p:nvSpPr>
        <p:spPr>
          <a:xfrm>
            <a:off x="757875" y="3586175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ection_white">
  <p:cSld name="TITLE_AND_BODY_1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idx="12" type="sldNum"/>
          </p:nvPr>
        </p:nvSpPr>
        <p:spPr>
          <a:xfrm>
            <a:off x="8513653" y="4719519"/>
            <a:ext cx="17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84" name="Google Shape;18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/>
          <p:nvPr>
            <p:ph type="title"/>
          </p:nvPr>
        </p:nvSpPr>
        <p:spPr>
          <a:xfrm>
            <a:off x="514350" y="2083050"/>
            <a:ext cx="42006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39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photo_white">
  <p:cSld name="TITLE_AND_BODY_1_3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/>
          <p:nvPr>
            <p:ph idx="1" type="subTitle"/>
          </p:nvPr>
        </p:nvSpPr>
        <p:spPr>
          <a:xfrm>
            <a:off x="514350" y="1417275"/>
            <a:ext cx="420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40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40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92" name="Google Shape;192;p40"/>
          <p:cNvSpPr txBox="1"/>
          <p:nvPr>
            <p:ph idx="3" type="subTitle"/>
          </p:nvPr>
        </p:nvSpPr>
        <p:spPr>
          <a:xfrm>
            <a:off x="514350" y="2331675"/>
            <a:ext cx="4194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40"/>
          <p:cNvSpPr txBox="1"/>
          <p:nvPr>
            <p:ph idx="4" type="body"/>
          </p:nvPr>
        </p:nvSpPr>
        <p:spPr>
          <a:xfrm>
            <a:off x="520372" y="2788950"/>
            <a:ext cx="4194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photo_white">
  <p:cSld name="TITLE_AND_BODY_1_4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>
            <p:ph type="title"/>
          </p:nvPr>
        </p:nvSpPr>
        <p:spPr>
          <a:xfrm>
            <a:off x="514350" y="462675"/>
            <a:ext cx="475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6" name="Google Shape;196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 txBox="1"/>
          <p:nvPr>
            <p:ph idx="1" type="body"/>
          </p:nvPr>
        </p:nvSpPr>
        <p:spPr>
          <a:xfrm>
            <a:off x="525775" y="960150"/>
            <a:ext cx="4758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41"/>
          <p:cNvSpPr/>
          <p:nvPr>
            <p:ph idx="2" type="pic"/>
          </p:nvPr>
        </p:nvSpPr>
        <p:spPr>
          <a:xfrm>
            <a:off x="6017725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black">
  <p:cSld name="TITLE_AND_BODY_4_4_3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525775" y="9601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_white">
  <p:cSld name="TITLE_AND_BODY_1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pic>
        <p:nvPicPr>
          <p:cNvPr id="201" name="Google Shape;20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2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3" name="Google Shape;203;p42"/>
          <p:cNvSpPr txBox="1"/>
          <p:nvPr>
            <p:ph idx="1" type="subTitle"/>
          </p:nvPr>
        </p:nvSpPr>
        <p:spPr>
          <a:xfrm>
            <a:off x="757875" y="4470100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Black 1">
  <p:cSld name="TITLE_1_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/>
          <p:nvPr>
            <p:ph idx="2" type="pic"/>
          </p:nvPr>
        </p:nvSpPr>
        <p:spPr>
          <a:xfrm>
            <a:off x="4729950" y="-7700"/>
            <a:ext cx="4414200" cy="51612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43"/>
          <p:cNvSpPr/>
          <p:nvPr/>
        </p:nvSpPr>
        <p:spPr>
          <a:xfrm rot="-5400000">
            <a:off x="1838313" y="-1854203"/>
            <a:ext cx="5161200" cy="8854200"/>
          </a:xfrm>
          <a:prstGeom prst="rect">
            <a:avLst/>
          </a:prstGeom>
          <a:gradFill>
            <a:gsLst>
              <a:gs pos="0">
                <a:srgbClr val="000000"/>
              </a:gs>
              <a:gs pos="41000">
                <a:srgbClr val="000000"/>
              </a:gs>
              <a:gs pos="6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6050" lIns="46050" spcFirstLastPara="1" rIns="46050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07" name="Google Shape;207;p43"/>
          <p:cNvSpPr txBox="1"/>
          <p:nvPr>
            <p:ph type="title"/>
          </p:nvPr>
        </p:nvSpPr>
        <p:spPr>
          <a:xfrm>
            <a:off x="757875" y="2169050"/>
            <a:ext cx="38499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black 1">
  <p:cSld name="TITLE_AND_BODY_4_4"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0" name="Google Shape;210;p44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11" name="Google Shape;21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4"/>
          <p:cNvSpPr txBox="1"/>
          <p:nvPr>
            <p:ph idx="1" type="subTitle"/>
          </p:nvPr>
        </p:nvSpPr>
        <p:spPr>
          <a:xfrm>
            <a:off x="514350" y="1112475"/>
            <a:ext cx="49005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1 1">
  <p:cSld name="TWO_OBJECTS_1_1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type="title"/>
          </p:nvPr>
        </p:nvSpPr>
        <p:spPr>
          <a:xfrm>
            <a:off x="514350" y="514350"/>
            <a:ext cx="82089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5" name="Google Shape;21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3727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Idea_Black 1">
  <p:cSld name="MAIN_POINT_1_1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/>
          <p:nvPr>
            <p:ph idx="2" type="pic"/>
          </p:nvPr>
        </p:nvSpPr>
        <p:spPr>
          <a:xfrm>
            <a:off x="4729950" y="-7700"/>
            <a:ext cx="4414200" cy="51612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46"/>
          <p:cNvSpPr/>
          <p:nvPr/>
        </p:nvSpPr>
        <p:spPr>
          <a:xfrm rot="-5400000">
            <a:off x="1838313" y="-1854203"/>
            <a:ext cx="5161200" cy="8854200"/>
          </a:xfrm>
          <a:prstGeom prst="rect">
            <a:avLst/>
          </a:prstGeom>
          <a:gradFill>
            <a:gsLst>
              <a:gs pos="0">
                <a:srgbClr val="000000"/>
              </a:gs>
              <a:gs pos="41000">
                <a:srgbClr val="000000"/>
              </a:gs>
              <a:gs pos="6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6050" lIns="46050" spcFirstLastPara="1" rIns="46050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19" name="Google Shape;219;p46"/>
          <p:cNvSpPr txBox="1"/>
          <p:nvPr>
            <p:ph type="title"/>
          </p:nvPr>
        </p:nvSpPr>
        <p:spPr>
          <a:xfrm>
            <a:off x="800750" y="1214100"/>
            <a:ext cx="41748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">
  <p:cSld name="TITLE_AND_BODY_1_1_1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47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223" name="Google Shape;22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black 2">
  <p:cSld name="TITLE_AND_BODY_4_1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26" name="Google Shape;226;p48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7" name="Google Shape;227;p48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28" name="Google Shape;22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Idea_Black">
  <p:cSld name="MAIN_POINT_2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>
            <p:ph idx="2" type="pic"/>
          </p:nvPr>
        </p:nvSpPr>
        <p:spPr>
          <a:xfrm>
            <a:off x="4729950" y="-7700"/>
            <a:ext cx="4414200" cy="51612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49"/>
          <p:cNvSpPr/>
          <p:nvPr/>
        </p:nvSpPr>
        <p:spPr>
          <a:xfrm rot="-5400000">
            <a:off x="1838313" y="-1854203"/>
            <a:ext cx="5161200" cy="8854200"/>
          </a:xfrm>
          <a:prstGeom prst="rect">
            <a:avLst/>
          </a:prstGeom>
          <a:gradFill>
            <a:gsLst>
              <a:gs pos="0">
                <a:srgbClr val="000000"/>
              </a:gs>
              <a:gs pos="41000">
                <a:srgbClr val="000000"/>
              </a:gs>
              <a:gs pos="6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6050" lIns="46050" spcFirstLastPara="1" rIns="46050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32" name="Google Shape;232;p49"/>
          <p:cNvSpPr txBox="1"/>
          <p:nvPr>
            <p:ph type="title"/>
          </p:nvPr>
        </p:nvSpPr>
        <p:spPr>
          <a:xfrm>
            <a:off x="800750" y="1214100"/>
            <a:ext cx="41748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 1">
  <p:cSld name="TITLE_AND_BODY_1_2_1"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36" name="Google Shape;23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 2">
  <p:cSld name="TITLE_AND_BODY_1_3_1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51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240" name="Google Shape;24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photo_black">
  <p:cSld name="TITLE_AND_BODY_4_4_2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514350" y="1417275"/>
            <a:ext cx="420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14350" y="462675"/>
            <a:ext cx="4200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idx="3" type="subTitle"/>
          </p:nvPr>
        </p:nvSpPr>
        <p:spPr>
          <a:xfrm>
            <a:off x="514350" y="2331675"/>
            <a:ext cx="4194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520372" y="2788950"/>
            <a:ext cx="4194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2">
  <p:cSld name="TITLE_AND_BODY_17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2"/>
          <p:cNvSpPr txBox="1"/>
          <p:nvPr>
            <p:ph idx="12" type="sldNum"/>
          </p:nvPr>
        </p:nvSpPr>
        <p:spPr>
          <a:xfrm>
            <a:off x="8513653" y="4719519"/>
            <a:ext cx="17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 3">
  <p:cSld name="TITLE_AND_BODY_1_4_2"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3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53"/>
          <p:cNvSpPr txBox="1"/>
          <p:nvPr>
            <p:ph idx="1" type="body"/>
          </p:nvPr>
        </p:nvSpPr>
        <p:spPr>
          <a:xfrm>
            <a:off x="514350" y="949282"/>
            <a:ext cx="85206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46" name="Google Shape;246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/>
          <p:nvPr>
            <p:ph idx="12" type="sldNum"/>
          </p:nvPr>
        </p:nvSpPr>
        <p:spPr>
          <a:xfrm>
            <a:off x="8513653" y="4719519"/>
            <a:ext cx="17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5A4"/>
              </a:buClr>
              <a:buSzPts val="2400"/>
              <a:buFont typeface="Roboto Light"/>
              <a:buNone/>
              <a:defRPr b="0" i="0" sz="1200" u="none" cap="none" strike="noStrike">
                <a:solidFill>
                  <a:srgbClr val="A4A5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_5">
  <p:cSld name="TITLE_AND_BODY_1_5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2" name="Google Shape;25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ection_black">
  <p:cSld name="TITLE_AND_BODY_4_4_2_1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514350" y="2083050"/>
            <a:ext cx="42006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7"/>
          <p:cNvSpPr/>
          <p:nvPr>
            <p:ph idx="2" type="pic"/>
          </p:nvPr>
        </p:nvSpPr>
        <p:spPr>
          <a:xfrm>
            <a:off x="54157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_black">
  <p:cSld name="TITLE_1_2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>
            <p:ph idx="2" type="pic"/>
          </p:nvPr>
        </p:nvSpPr>
        <p:spPr>
          <a:xfrm>
            <a:off x="4729950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757875" y="2169050"/>
            <a:ext cx="35628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798" y="1477852"/>
            <a:ext cx="1771650" cy="2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757875" y="4470100"/>
            <a:ext cx="34743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ody_text_photo_white 1">
  <p:cSld name="TITLE_AND_BODY_1_4_1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/>
          <p:nvPr>
            <p:ph idx="2" type="pic"/>
          </p:nvPr>
        </p:nvSpPr>
        <p:spPr>
          <a:xfrm>
            <a:off x="6017725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514350" y="462675"/>
            <a:ext cx="475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525775" y="960150"/>
            <a:ext cx="4758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_white">
  <p:cSld name="TITLE_AND_BODY_4_3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287" y="218585"/>
            <a:ext cx="924124" cy="1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514350" y="960075"/>
            <a:ext cx="4900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2" type="subTitle"/>
          </p:nvPr>
        </p:nvSpPr>
        <p:spPr>
          <a:xfrm>
            <a:off x="514350" y="1569675"/>
            <a:ext cx="7958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25775" y="2026950"/>
            <a:ext cx="7958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2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6"/>
          <p:cNvPicPr preferRelativeResize="0"/>
          <p:nvPr/>
        </p:nvPicPr>
        <p:blipFill rotWithShape="1">
          <a:blip r:embed="rId3">
            <a:alphaModFix/>
          </a:blip>
          <a:srcRect b="14565" l="18761" r="10810" t="11458"/>
          <a:stretch/>
        </p:blipFill>
        <p:spPr>
          <a:xfrm>
            <a:off x="4729925" y="739200"/>
            <a:ext cx="5242800" cy="44043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59" name="Google Shape;259;p56"/>
          <p:cNvSpPr txBox="1"/>
          <p:nvPr>
            <p:ph type="title"/>
          </p:nvPr>
        </p:nvSpPr>
        <p:spPr>
          <a:xfrm>
            <a:off x="757875" y="2169050"/>
            <a:ext cx="35628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Meltio M600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/>
              <a:t>Industrial Metal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/>
              <a:t>3D Printer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5"/>
          <p:cNvPicPr preferRelativeResize="0"/>
          <p:nvPr/>
        </p:nvPicPr>
        <p:blipFill rotWithShape="1">
          <a:blip r:embed="rId3">
            <a:alphaModFix/>
          </a:blip>
          <a:srcRect b="12093" l="10236" r="-30805" t="4677"/>
          <a:stretch/>
        </p:blipFill>
        <p:spPr>
          <a:xfrm>
            <a:off x="5415750" y="730725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349" name="Google Shape;349;p65"/>
          <p:cNvSpPr txBox="1"/>
          <p:nvPr/>
        </p:nvSpPr>
        <p:spPr>
          <a:xfrm>
            <a:off x="637650" y="3372438"/>
            <a:ext cx="8754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Shell Mill Body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Bronze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Weight: 5,95 kg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350" name="Google Shape;350;p65"/>
          <p:cNvSpPr txBox="1"/>
          <p:nvPr/>
        </p:nvSpPr>
        <p:spPr>
          <a:xfrm>
            <a:off x="1620510" y="3372438"/>
            <a:ext cx="9282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One World Trade Center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SS316L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Weight: 55 kg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351" name="Google Shape;351;p65"/>
          <p:cNvSpPr txBox="1"/>
          <p:nvPr/>
        </p:nvSpPr>
        <p:spPr>
          <a:xfrm>
            <a:off x="3633968" y="3372438"/>
            <a:ext cx="8160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38 Watch Bezels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SS316L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Weight: 3 kg</a:t>
            </a:r>
            <a:endParaRPr b="1" sz="1000">
              <a:solidFill>
                <a:schemeClr val="dk1"/>
              </a:solidFill>
            </a:endParaRPr>
          </a:p>
        </p:txBody>
      </p:sp>
      <p:pic>
        <p:nvPicPr>
          <p:cNvPr id="352" name="Google Shape;35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165" y="2450798"/>
            <a:ext cx="764408" cy="92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6810" y="2450798"/>
            <a:ext cx="764408" cy="92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5" title="Imagen"/>
          <p:cNvPicPr preferRelativeResize="0"/>
          <p:nvPr/>
        </p:nvPicPr>
        <p:blipFill rotWithShape="1">
          <a:blip r:embed="rId6">
            <a:alphaModFix/>
          </a:blip>
          <a:srcRect b="12293" l="34309" r="11039" t="33114"/>
          <a:stretch/>
        </p:blipFill>
        <p:spPr>
          <a:xfrm>
            <a:off x="713851" y="2451282"/>
            <a:ext cx="764409" cy="92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5"/>
          <p:cNvPicPr preferRelativeResize="0"/>
          <p:nvPr/>
        </p:nvPicPr>
        <p:blipFill rotWithShape="1">
          <a:blip r:embed="rId3">
            <a:alphaModFix/>
          </a:blip>
          <a:srcRect b="0" l="4578" r="3854" t="0"/>
          <a:stretch/>
        </p:blipFill>
        <p:spPr>
          <a:xfrm>
            <a:off x="2700350" y="2451282"/>
            <a:ext cx="764408" cy="92057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5"/>
          <p:cNvSpPr txBox="1"/>
          <p:nvPr/>
        </p:nvSpPr>
        <p:spPr>
          <a:xfrm>
            <a:off x="2626257" y="3372438"/>
            <a:ext cx="9282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Universal Joint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SS316L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</a:rPr>
              <a:t>Weight: 97 kg</a:t>
            </a:r>
            <a:endParaRPr b="1" sz="1000">
              <a:solidFill>
                <a:schemeClr val="dk1"/>
              </a:solidFill>
            </a:endParaRPr>
          </a:p>
        </p:txBody>
      </p:sp>
      <p:pic>
        <p:nvPicPr>
          <p:cNvPr id="357" name="Google Shape;357;p65"/>
          <p:cNvPicPr preferRelativeResize="0"/>
          <p:nvPr/>
        </p:nvPicPr>
        <p:blipFill rotWithShape="1">
          <a:blip r:embed="rId7">
            <a:alphaModFix/>
          </a:blip>
          <a:srcRect b="19449" l="3449" r="-3450" t="18512"/>
          <a:stretch/>
        </p:blipFill>
        <p:spPr>
          <a:xfrm>
            <a:off x="2700350" y="2461338"/>
            <a:ext cx="816000" cy="90046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5"/>
          <p:cNvSpPr txBox="1"/>
          <p:nvPr>
            <p:ph type="title"/>
          </p:nvPr>
        </p:nvSpPr>
        <p:spPr>
          <a:xfrm>
            <a:off x="514350" y="462675"/>
            <a:ext cx="48027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Examples printed on M600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6"/>
          <p:cNvPicPr preferRelativeResize="0"/>
          <p:nvPr/>
        </p:nvPicPr>
        <p:blipFill rotWithShape="1">
          <a:blip r:embed="rId3">
            <a:alphaModFix/>
          </a:blip>
          <a:srcRect b="4517" l="0" r="0" t="3848"/>
          <a:stretch/>
        </p:blipFill>
        <p:spPr>
          <a:xfrm>
            <a:off x="0" y="1372675"/>
            <a:ext cx="3047425" cy="377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6"/>
          <p:cNvPicPr preferRelativeResize="0"/>
          <p:nvPr/>
        </p:nvPicPr>
        <p:blipFill rotWithShape="1">
          <a:blip r:embed="rId4">
            <a:alphaModFix/>
          </a:blip>
          <a:srcRect b="19449" l="3449" r="-3450" t="18512"/>
          <a:stretch/>
        </p:blipFill>
        <p:spPr>
          <a:xfrm>
            <a:off x="3048275" y="1372675"/>
            <a:ext cx="3047435" cy="377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6"/>
          <p:cNvPicPr preferRelativeResize="0"/>
          <p:nvPr/>
        </p:nvPicPr>
        <p:blipFill rotWithShape="1">
          <a:blip r:embed="rId5">
            <a:alphaModFix/>
          </a:blip>
          <a:srcRect b="0" l="0" r="0" t="11512"/>
          <a:stretch/>
        </p:blipFill>
        <p:spPr>
          <a:xfrm>
            <a:off x="5988175" y="1372675"/>
            <a:ext cx="3155825" cy="377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6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Examples printed on M600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7"/>
          <p:cNvPicPr preferRelativeResize="0"/>
          <p:nvPr/>
        </p:nvPicPr>
        <p:blipFill rotWithShape="1">
          <a:blip r:embed="rId3">
            <a:alphaModFix/>
          </a:blip>
          <a:srcRect b="10496" l="28492" r="31946" t="34804"/>
          <a:stretch/>
        </p:blipFill>
        <p:spPr>
          <a:xfrm>
            <a:off x="0" y="1185300"/>
            <a:ext cx="2147075" cy="39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7"/>
          <p:cNvPicPr preferRelativeResize="0"/>
          <p:nvPr/>
        </p:nvPicPr>
        <p:blipFill rotWithShape="1">
          <a:blip r:embed="rId4">
            <a:alphaModFix/>
          </a:blip>
          <a:srcRect b="17609" l="27258" r="25647" t="36423"/>
          <a:stretch/>
        </p:blipFill>
        <p:spPr>
          <a:xfrm>
            <a:off x="3307300" y="1185300"/>
            <a:ext cx="3041476" cy="39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7"/>
          <p:cNvPicPr preferRelativeResize="0"/>
          <p:nvPr/>
        </p:nvPicPr>
        <p:blipFill rotWithShape="1">
          <a:blip r:embed="rId5">
            <a:alphaModFix/>
          </a:blip>
          <a:srcRect b="20388" l="0" r="0" t="0"/>
          <a:stretch/>
        </p:blipFill>
        <p:spPr>
          <a:xfrm>
            <a:off x="6348784" y="1185300"/>
            <a:ext cx="2795216" cy="395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7"/>
          <p:cNvPicPr preferRelativeResize="0"/>
          <p:nvPr/>
        </p:nvPicPr>
        <p:blipFill rotWithShape="1">
          <a:blip r:embed="rId3">
            <a:alphaModFix/>
          </a:blip>
          <a:srcRect b="0" l="5572" r="66170" t="33395"/>
          <a:stretch/>
        </p:blipFill>
        <p:spPr>
          <a:xfrm>
            <a:off x="2047875" y="1185300"/>
            <a:ext cx="1259428" cy="3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7"/>
          <p:cNvSpPr txBox="1"/>
          <p:nvPr>
            <p:ph type="title"/>
          </p:nvPr>
        </p:nvSpPr>
        <p:spPr>
          <a:xfrm>
            <a:off x="514350" y="462675"/>
            <a:ext cx="79581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</a:t>
            </a:r>
            <a:r>
              <a:rPr lang="de"/>
              <a:t>xamples printed on M600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 txBox="1"/>
          <p:nvPr>
            <p:ph idx="1" type="subTitle"/>
          </p:nvPr>
        </p:nvSpPr>
        <p:spPr>
          <a:xfrm>
            <a:off x="514350" y="1417275"/>
            <a:ext cx="4200600" cy="20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69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8"/>
              <a:buFont typeface="Arial"/>
              <a:buChar char="-"/>
            </a:pPr>
            <a:r>
              <a:rPr lang="de" sz="1548"/>
              <a:t>To be completed</a:t>
            </a:r>
            <a:endParaRPr sz="1548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57"/>
          <p:cNvPicPr preferRelativeResize="0"/>
          <p:nvPr/>
        </p:nvPicPr>
        <p:blipFill rotWithShape="1">
          <a:blip r:embed="rId3">
            <a:alphaModFix/>
          </a:blip>
          <a:srcRect b="0" l="13187" r="13180" t="0"/>
          <a:stretch/>
        </p:blipFill>
        <p:spPr>
          <a:xfrm flipH="1">
            <a:off x="5415975" y="720600"/>
            <a:ext cx="4886100" cy="44229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66" name="Google Shape;266;p57"/>
          <p:cNvSpPr txBox="1"/>
          <p:nvPr/>
        </p:nvSpPr>
        <p:spPr>
          <a:xfrm>
            <a:off x="514350" y="462675"/>
            <a:ext cx="4327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>
                <a:solidFill>
                  <a:schemeClr val="lt1"/>
                </a:solidFill>
              </a:rPr>
              <a:t>Today we will cover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58"/>
          <p:cNvGraphicFramePr/>
          <p:nvPr/>
        </p:nvGraphicFramePr>
        <p:xfrm>
          <a:off x="609150" y="105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50887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Production Ready</a:t>
                      </a: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 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Bigger parts, Higher Deposition rate, Larger material range, inert print chamber, less 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maintenance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and built-in 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workholding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solutions make for a production ready system.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2" name="Google Shape;272;p58"/>
          <p:cNvGraphicFramePr/>
          <p:nvPr/>
        </p:nvGraphicFramePr>
        <p:xfrm>
          <a:off x="609150" y="196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4217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Ease of use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Meltio M600 is easier to use than previous systems, with advanced sensor solutions, simplified UI, Dedicated Slicer, zero point clamping system etc. all designed to minimize operator interaction.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3" name="Google Shape;273;p58"/>
          <p:cNvGraphicFramePr/>
          <p:nvPr/>
        </p:nvGraphicFramePr>
        <p:xfrm>
          <a:off x="609150" y="364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4217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Reduced </a:t>
                      </a: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Maintenance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newly developed deposition head removes the need for laser alignment, while the motion system has been improved and over-sized to ensure maximum life-times.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4" name="Google Shape;274;p58"/>
          <p:cNvGraphicFramePr/>
          <p:nvPr/>
        </p:nvGraphicFramePr>
        <p:xfrm>
          <a:off x="3276150" y="196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4217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Reliability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machine was redeveloped from scratch to 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address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all weak-points of previous solutions, boasting an improved wire feeding system, fiber free deposition head, improved process control systems and many more making for an extremely reliable machine.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5" name="Google Shape;275;p58"/>
          <p:cNvGraphicFramePr/>
          <p:nvPr/>
        </p:nvGraphicFramePr>
        <p:xfrm>
          <a:off x="3276150" y="364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4217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Integration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Integrating the system into 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existing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manufacturing work-flows becomes easy thanks to the compact foot-print and flexible workholding architecture.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6" name="Google Shape;276;p58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Industrial System</a:t>
            </a:r>
            <a:endParaRPr/>
          </a:p>
        </p:txBody>
      </p:sp>
      <p:pic>
        <p:nvPicPr>
          <p:cNvPr id="277" name="Google Shape;27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47" l="22112" r="0" t="6657"/>
          <a:stretch/>
        </p:blipFill>
        <p:spPr>
          <a:xfrm>
            <a:off x="5634475" y="739200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59"/>
          <p:cNvGraphicFramePr/>
          <p:nvPr/>
        </p:nvGraphicFramePr>
        <p:xfrm>
          <a:off x="539875" y="1099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3953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Inert Printing Volume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Fully inert printing volume of </a:t>
                      </a:r>
                      <a:r>
                        <a:rPr b="1" lang="de" sz="1000">
                          <a:solidFill>
                            <a:schemeClr val="dk1"/>
                          </a:solidFill>
                        </a:rPr>
                        <a:t>300x400x600mm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expands manufacturing possibilities to larger components while improving the quality </a:t>
                      </a:r>
                      <a:r>
                        <a:rPr b="1" lang="de" sz="1000">
                          <a:solidFill>
                            <a:schemeClr val="dk1"/>
                          </a:solidFill>
                        </a:rPr>
                        <a:t>for highly reactive materials like titanium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. Further the system features humidity control within the work-volume.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3" name="Google Shape;283;p59"/>
          <p:cNvGraphicFramePr/>
          <p:nvPr/>
        </p:nvGraphicFramePr>
        <p:xfrm>
          <a:off x="532707" y="3826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3953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Probe System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Equipped with a high precision 3 Axis probe, the M600 can locate the origin of components and fixtures without manual intervention.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" name="Google Shape;284;p59"/>
          <p:cNvGraphicFramePr/>
          <p:nvPr/>
        </p:nvGraphicFramePr>
        <p:xfrm>
          <a:off x="539875" y="268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39535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Zero Point Campling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Quickly exchange Build-plates or fixtures for high machine uptime and without the need for re-indexing in your machining or cutting system.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5" name="Google Shape;285;p59"/>
          <p:cNvGraphicFramePr/>
          <p:nvPr/>
        </p:nvGraphicFramePr>
        <p:xfrm>
          <a:off x="3201164" y="11019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50822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Wire Cutting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wire cutter extends the nozzle's lifespan by preventing unnecessary retractions on material changes and removes the possibility of hot material contaminating and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damaging the nozzle.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6" name="Google Shape;286;p59"/>
          <p:cNvGraphicFramePr/>
          <p:nvPr/>
        </p:nvGraphicFramePr>
        <p:xfrm>
          <a:off x="3206875" y="268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50822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NEW Wire Feed system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Meltio M600 can be equipped with up to 4 units of our new and improved closed loop wire feeding system with double traction.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7" name="Google Shape;287;p59"/>
          <p:cNvGraphicFramePr/>
          <p:nvPr/>
        </p:nvGraphicFramePr>
        <p:xfrm>
          <a:off x="3206875" y="382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50822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Print Recovery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M600 saves the precise position of the motion system, enabling work recovery in case of incidents and Power loss.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8" name="Google Shape;28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700" y="633500"/>
            <a:ext cx="4541400" cy="45606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89" name="Google Shape;289;p59"/>
          <p:cNvSpPr txBox="1"/>
          <p:nvPr>
            <p:ph type="title"/>
          </p:nvPr>
        </p:nvSpPr>
        <p:spPr>
          <a:xfrm>
            <a:off x="514350" y="462675"/>
            <a:ext cx="49005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New Features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575" y="872050"/>
            <a:ext cx="3757825" cy="37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60"/>
          <p:cNvGraphicFramePr/>
          <p:nvPr/>
        </p:nvGraphicFramePr>
        <p:xfrm>
          <a:off x="575300" y="130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Blue Light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450nm Light improves energy absorption and printing efficiency across the metal material spectrum and opens new material possibilities.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6" name="Google Shape;296;p60"/>
          <p:cNvGraphicFramePr/>
          <p:nvPr/>
        </p:nvGraphicFramePr>
        <p:xfrm>
          <a:off x="2941940" y="28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15777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High Efficiency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Thanks to the high efficiency Blue laser diodes and the increased absorption, the energy consumption per component is reduced significantly, resulting in a greener and more cost 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efficient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process.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7" name="Google Shape;297;p60"/>
          <p:cNvGraphicFramePr/>
          <p:nvPr/>
        </p:nvGraphicFramePr>
        <p:xfrm>
          <a:off x="575300" y="28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rgbClr val="1E1E1E"/>
                          </a:solidFill>
                        </a:rPr>
                        <a:t>Hotwire Compatible</a:t>
                      </a:r>
                      <a:endParaRPr sz="11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>
                          <a:solidFill>
                            <a:srgbClr val="1E1E1E"/>
                          </a:solidFill>
                        </a:rPr>
                        <a:t>The deposition head is developed for use with an optional hotwire supply to increase the deposition rate and allow for more materials to be processed.</a:t>
                      </a:r>
                      <a:endParaRPr sz="1100">
                        <a:solidFill>
                          <a:srgbClr val="1E1E1E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8" name="Google Shape;298;p60"/>
          <p:cNvGraphicFramePr/>
          <p:nvPr/>
        </p:nvGraphicFramePr>
        <p:xfrm>
          <a:off x="2941950" y="1301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15777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No calibration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new head doesn't require calibration between material changes and arrives aligned from the factory for maximum printing repeatability and minimal maintenance.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9" name="Google Shape;299;p60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Blue Laser Head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724" y="992100"/>
            <a:ext cx="2468026" cy="392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5" name="Google Shape;305;p61"/>
          <p:cNvGraphicFramePr/>
          <p:nvPr/>
        </p:nvGraphicFramePr>
        <p:xfrm>
          <a:off x="514350" y="1224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{CB8949B5-023D-4576-876A-09C0F8D554B7}</a:tableStyleId>
              </a:tblPr>
              <a:tblGrid>
                <a:gridCol w="961600"/>
                <a:gridCol w="1727475"/>
                <a:gridCol w="1161900"/>
                <a:gridCol w="1938675"/>
              </a:tblGrid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Dimensions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1050 x 1150 x 1950 mm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Power Input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400V Three Phase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Build Envelope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300 x 400 x 600 mm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Power Consumption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4-6 kW Peak Depending on selected options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System Weight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9</a:t>
                      </a:r>
                      <a:r>
                        <a:rPr lang="de" sz="700"/>
                        <a:t>00 kg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Process Control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Closed Loop, Laser and wire Modulation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Movement System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>
                          <a:solidFill>
                            <a:schemeClr val="dk1"/>
                          </a:solidFill>
                        </a:rPr>
                        <a:t>Servo Motor Linear axis with Absolute encoder on all axis</a:t>
                      </a:r>
                      <a:r>
                        <a:rPr lang="de" sz="700"/>
                        <a:t>.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Touch Probe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Automated XYZ Touch Probe integrated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Enclosure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Laser safe, Fully Inert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Filtration system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3 Stage Particulate and Chemical Filtration included.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Interface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USB, Ethernet, WiFi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Environment Control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Control O2 and Humidity level.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Cooling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Active Water cooled Chiller Included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Laser Type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9x Direct Diode Lasers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Wire Feedstock Diameter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0.8-1.2mm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Laser Wavelength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450 nm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Wire Feedstock Spool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BS300 or External Wire Drum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1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Total Laser Power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1000 W</a:t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306" name="Google Shape;306;p61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System Specification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724" y="992100"/>
            <a:ext cx="2468026" cy="392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p62"/>
          <p:cNvGraphicFramePr/>
          <p:nvPr/>
        </p:nvGraphicFramePr>
        <p:xfrm>
          <a:off x="498125" y="364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{CB8949B5-023D-4576-876A-09C0F8D554B7}</a:tableStyleId>
              </a:tblPr>
              <a:tblGrid>
                <a:gridCol w="1633400"/>
                <a:gridCol w="4188700"/>
              </a:tblGrid>
              <a:tr h="198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Upgrades and Accessories</a:t>
                      </a:r>
                      <a:endParaRPr b="1" sz="700"/>
                    </a:p>
                  </a:txBody>
                  <a:tcPr marT="19050" marB="1905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Hot Wire</a:t>
                      </a:r>
                      <a:endParaRPr b="1" sz="700"/>
                    </a:p>
                  </a:txBody>
                  <a:tcPr marT="19050" marB="1905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Programmable power supply that preheats the material to increase deposition rate</a:t>
                      </a:r>
                      <a:endParaRPr sz="700"/>
                    </a:p>
                  </a:txBody>
                  <a:tcPr marT="19050" marB="1905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1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Multi-Wire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This option allows for sequential 3D Printing of up to 4 materials with very fast automatic wire switches.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2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External Wire Drum Connection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Connect external wire drums to the M600, allowing the use of 100kg and 200kg material packs.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  <a:tr h="22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700"/>
                        <a:t>Zero Point Clamping System</a:t>
                      </a:r>
                      <a:endParaRPr b="1" sz="7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700"/>
                        <a:t>Accurately and quickly couple fixture plates to the print bed of the M600 for production.</a:t>
                      </a:r>
                      <a:endParaRPr sz="700"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313" name="Google Shape;313;p62"/>
          <p:cNvSpPr txBox="1"/>
          <p:nvPr>
            <p:ph type="title"/>
          </p:nvPr>
        </p:nvSpPr>
        <p:spPr>
          <a:xfrm>
            <a:off x="514350" y="462675"/>
            <a:ext cx="42006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System Specification</a:t>
            </a:r>
            <a:endParaRPr/>
          </a:p>
        </p:txBody>
      </p:sp>
      <p:sp>
        <p:nvSpPr>
          <p:cNvPr id="314" name="Google Shape;314;p62"/>
          <p:cNvSpPr txBox="1"/>
          <p:nvPr/>
        </p:nvSpPr>
        <p:spPr>
          <a:xfrm>
            <a:off x="442950" y="1363090"/>
            <a:ext cx="82581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46050" spcFirstLastPara="1" rIns="46050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>
                <a:solidFill>
                  <a:schemeClr val="dk1"/>
                </a:solidFill>
              </a:rPr>
              <a:t>Option Extras: M600 master doc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63"/>
          <p:cNvGraphicFramePr/>
          <p:nvPr/>
        </p:nvGraphicFramePr>
        <p:xfrm>
          <a:off x="1815825" y="13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Aluminum and Copper Ready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The Meltio M600 is compatible with steel, carbon steel, nickel, titanium, aluminum and copper based alloys.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0" name="Google Shape;320;p63"/>
          <p:cNvGraphicFramePr/>
          <p:nvPr/>
        </p:nvGraphicFramePr>
        <p:xfrm>
          <a:off x="4691965" y="28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Hot Wire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Increase deposition rates up to …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1" name="Google Shape;321;p63"/>
          <p:cNvGraphicFramePr/>
          <p:nvPr/>
        </p:nvGraphicFramePr>
        <p:xfrm>
          <a:off x="1815825" y="28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rgbClr val="1E1E1E"/>
                          </a:solidFill>
                        </a:rPr>
                        <a:t>Wire Drum Ready</a:t>
                      </a:r>
                      <a:endParaRPr sz="11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>
                          <a:solidFill>
                            <a:srgbClr val="1E1E1E"/>
                          </a:solidFill>
                        </a:rPr>
                        <a:t>The wire drum connector allows for a reliable and industrial feeding system for material spools of +100kg.</a:t>
                      </a:r>
                      <a:endParaRPr sz="1100">
                        <a:solidFill>
                          <a:srgbClr val="1E1E1E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2" name="Google Shape;322;p63"/>
          <p:cNvGraphicFramePr/>
          <p:nvPr/>
        </p:nvGraphicFramePr>
        <p:xfrm>
          <a:off x="4691975" y="1377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{3DBBA618-8C8D-43B0-A0CE-E3BF9CDDE16E}</a:tableStyleId>
              </a:tblPr>
              <a:tblGrid>
                <a:gridCol w="22068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Dual and Quadruple Wire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Options</a:t>
                      </a:r>
                      <a:r>
                        <a:rPr lang="de" sz="1000">
                          <a:solidFill>
                            <a:schemeClr val="dk1"/>
                          </a:solidFill>
                        </a:rPr>
                        <a:t> for printing with up to four different materials in the same print sequentially with the reliability of a single wire process.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3" name="Google Shape;32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76" y="1503389"/>
            <a:ext cx="890950" cy="8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3"/>
          <p:cNvSpPr txBox="1"/>
          <p:nvPr/>
        </p:nvSpPr>
        <p:spPr>
          <a:xfrm>
            <a:off x="514350" y="4516615"/>
            <a:ext cx="82581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46050" spcFirstLastPara="1" rIns="46050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>
                <a:solidFill>
                  <a:schemeClr val="dk1"/>
                </a:solidFill>
              </a:rPr>
              <a:t>Option Extras: M600 master doc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325" name="Google Shape;325;p63"/>
          <p:cNvSpPr txBox="1"/>
          <p:nvPr>
            <p:ph type="title"/>
          </p:nvPr>
        </p:nvSpPr>
        <p:spPr>
          <a:xfrm>
            <a:off x="514350" y="462665"/>
            <a:ext cx="79581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Material and Feeding 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4"/>
          <p:cNvPicPr preferRelativeResize="0"/>
          <p:nvPr/>
        </p:nvPicPr>
        <p:blipFill rotWithShape="1">
          <a:blip r:embed="rId3">
            <a:alphaModFix/>
          </a:blip>
          <a:srcRect b="12093" l="10236" r="-30805" t="4677"/>
          <a:stretch/>
        </p:blipFill>
        <p:spPr>
          <a:xfrm>
            <a:off x="5415750" y="730725"/>
            <a:ext cx="5242800" cy="44142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332" name="Google Shape;332;p64"/>
          <p:cNvSpPr txBox="1"/>
          <p:nvPr/>
        </p:nvSpPr>
        <p:spPr>
          <a:xfrm>
            <a:off x="637650" y="3372438"/>
            <a:ext cx="8754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lt1"/>
                </a:solidFill>
              </a:rPr>
              <a:t>Shell Mill Body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Bronze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Weight: 5,95 kg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333" name="Google Shape;333;p64"/>
          <p:cNvSpPr txBox="1"/>
          <p:nvPr/>
        </p:nvSpPr>
        <p:spPr>
          <a:xfrm>
            <a:off x="1620510" y="3372438"/>
            <a:ext cx="9282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lt1"/>
                </a:solidFill>
              </a:rPr>
              <a:t>One World Trade Center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SS316L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Weight: 55 kg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334" name="Google Shape;334;p64"/>
          <p:cNvSpPr txBox="1"/>
          <p:nvPr/>
        </p:nvSpPr>
        <p:spPr>
          <a:xfrm>
            <a:off x="3633968" y="3372438"/>
            <a:ext cx="8160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lt1"/>
                </a:solidFill>
              </a:rPr>
              <a:t>38 Watch Bezels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SS316L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Weight: 3 kg</a:t>
            </a:r>
            <a:endParaRPr b="1" sz="1000">
              <a:solidFill>
                <a:schemeClr val="lt1"/>
              </a:solidFill>
            </a:endParaRPr>
          </a:p>
        </p:txBody>
      </p:sp>
      <p:pic>
        <p:nvPicPr>
          <p:cNvPr id="335" name="Google Shape;33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165" y="2450798"/>
            <a:ext cx="764408" cy="92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6810" y="2450798"/>
            <a:ext cx="764408" cy="92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4" title="Imagen"/>
          <p:cNvPicPr preferRelativeResize="0"/>
          <p:nvPr/>
        </p:nvPicPr>
        <p:blipFill rotWithShape="1">
          <a:blip r:embed="rId6">
            <a:alphaModFix/>
          </a:blip>
          <a:srcRect b="12293" l="34309" r="11039" t="33114"/>
          <a:stretch/>
        </p:blipFill>
        <p:spPr>
          <a:xfrm>
            <a:off x="713851" y="2451282"/>
            <a:ext cx="764409" cy="92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4"/>
          <p:cNvPicPr preferRelativeResize="0"/>
          <p:nvPr/>
        </p:nvPicPr>
        <p:blipFill rotWithShape="1">
          <a:blip r:embed="rId3">
            <a:alphaModFix/>
          </a:blip>
          <a:srcRect b="0" l="4578" r="3854" t="0"/>
          <a:stretch/>
        </p:blipFill>
        <p:spPr>
          <a:xfrm>
            <a:off x="2700350" y="2451282"/>
            <a:ext cx="764408" cy="92057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4"/>
          <p:cNvSpPr txBox="1"/>
          <p:nvPr/>
        </p:nvSpPr>
        <p:spPr>
          <a:xfrm>
            <a:off x="2626257" y="3372438"/>
            <a:ext cx="9282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lt1"/>
                </a:solidFill>
              </a:rPr>
              <a:t>Universal Joint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SS316L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lt1"/>
                </a:solidFill>
              </a:rPr>
              <a:t>Weight: 97 kg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615839" y="2158520"/>
            <a:ext cx="260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lt1"/>
                </a:solidFill>
              </a:rPr>
              <a:t>Example parts from testing </a:t>
            </a:r>
            <a:r>
              <a:rPr lang="de" sz="1000">
                <a:solidFill>
                  <a:schemeClr val="lt1"/>
                </a:solidFill>
              </a:rPr>
              <a:t>program</a:t>
            </a:r>
            <a:r>
              <a:rPr lang="de" sz="1000">
                <a:solidFill>
                  <a:schemeClr val="lt1"/>
                </a:solidFill>
              </a:rPr>
              <a:t>: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341" name="Google Shape;341;p64"/>
          <p:cNvPicPr preferRelativeResize="0"/>
          <p:nvPr/>
        </p:nvPicPr>
        <p:blipFill rotWithShape="1">
          <a:blip r:embed="rId7">
            <a:alphaModFix/>
          </a:blip>
          <a:srcRect b="19449" l="3449" r="-3450" t="18512"/>
          <a:stretch/>
        </p:blipFill>
        <p:spPr>
          <a:xfrm>
            <a:off x="2700350" y="2461338"/>
            <a:ext cx="816000" cy="90046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4"/>
          <p:cNvSpPr txBox="1"/>
          <p:nvPr>
            <p:ph type="title"/>
          </p:nvPr>
        </p:nvSpPr>
        <p:spPr>
          <a:xfrm>
            <a:off x="514350" y="462675"/>
            <a:ext cx="42006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Status</a:t>
            </a:r>
            <a:endParaRPr/>
          </a:p>
        </p:txBody>
      </p:sp>
      <p:sp>
        <p:nvSpPr>
          <p:cNvPr id="343" name="Google Shape;343;p64"/>
          <p:cNvSpPr txBox="1"/>
          <p:nvPr>
            <p:ph idx="4" type="body"/>
          </p:nvPr>
        </p:nvSpPr>
        <p:spPr>
          <a:xfrm>
            <a:off x="520375" y="960150"/>
            <a:ext cx="4194600" cy="6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have manufactured and commissioned 2 M600 Machines which have been undergoing testing since April. Manufacturing of the beta machine batch begins shortly.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ltio - Template">
  <a:themeElements>
    <a:clrScheme name="Office">
      <a:dk1>
        <a:srgbClr val="000000"/>
      </a:dk1>
      <a:lt1>
        <a:srgbClr val="FFFFFF"/>
      </a:lt1>
      <a:dk2>
        <a:srgbClr val="434343"/>
      </a:dk2>
      <a:lt2>
        <a:srgbClr val="B7B7B7"/>
      </a:lt2>
      <a:accent1>
        <a:srgbClr val="5841FE"/>
      </a:accent1>
      <a:accent2>
        <a:srgbClr val="9BACFF"/>
      </a:accent2>
      <a:accent3>
        <a:srgbClr val="FFFFFF"/>
      </a:accent3>
      <a:accent4>
        <a:srgbClr val="000000"/>
      </a:accent4>
      <a:accent5>
        <a:srgbClr val="DE817A"/>
      </a:accent5>
      <a:accent6>
        <a:srgbClr val="F7C27B"/>
      </a:accent6>
      <a:hlink>
        <a:srgbClr val="5841F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ltio - Template">
  <a:themeElements>
    <a:clrScheme name="Office">
      <a:dk1>
        <a:srgbClr val="000000"/>
      </a:dk1>
      <a:lt1>
        <a:srgbClr val="FFFFFF"/>
      </a:lt1>
      <a:dk2>
        <a:srgbClr val="434343"/>
      </a:dk2>
      <a:lt2>
        <a:srgbClr val="B7B7B7"/>
      </a:lt2>
      <a:accent1>
        <a:srgbClr val="5841FE"/>
      </a:accent1>
      <a:accent2>
        <a:srgbClr val="9BACFF"/>
      </a:accent2>
      <a:accent3>
        <a:srgbClr val="FFFFFF"/>
      </a:accent3>
      <a:accent4>
        <a:srgbClr val="000000"/>
      </a:accent4>
      <a:accent5>
        <a:srgbClr val="DE817A"/>
      </a:accent5>
      <a:accent6>
        <a:srgbClr val="F7C27B"/>
      </a:accent6>
      <a:hlink>
        <a:srgbClr val="5841F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